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81" r:id="rId9"/>
    <p:sldId id="274" r:id="rId10"/>
    <p:sldId id="279" r:id="rId11"/>
    <p:sldId id="273" r:id="rId12"/>
    <p:sldId id="275" r:id="rId13"/>
    <p:sldId id="276" r:id="rId14"/>
    <p:sldId id="260" r:id="rId15"/>
    <p:sldId id="272" r:id="rId16"/>
    <p:sldId id="268" r:id="rId17"/>
    <p:sldId id="269" r:id="rId18"/>
    <p:sldId id="267" r:id="rId19"/>
    <p:sldId id="277" r:id="rId20"/>
    <p:sldId id="278" r:id="rId21"/>
    <p:sldId id="284" r:id="rId22"/>
    <p:sldId id="285" r:id="rId23"/>
    <p:sldId id="286" r:id="rId24"/>
    <p:sldId id="287" r:id="rId25"/>
    <p:sldId id="288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5" y="4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914400"/>
            <a:ext cx="7381461" cy="2595563"/>
          </a:xfrm>
          <a:effectLst>
            <a:outerShdw blurRad="50800" dist="38100" dir="8100000" algn="tr" rotWithShape="0">
              <a:schemeClr val="bg1">
                <a:lumMod val="85000"/>
                <a:alpha val="40000"/>
              </a:schemeClr>
            </a:outerShdw>
          </a:effectLst>
        </p:spPr>
        <p:txBody>
          <a:bodyPr anchor="b"/>
          <a:lstStyle>
            <a:lvl1pPr algn="l">
              <a:defRPr sz="6000" b="1">
                <a:ln w="9525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Bright" panose="02040602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39138"/>
            <a:ext cx="7381460" cy="1499773"/>
          </a:xfrm>
        </p:spPr>
        <p:txBody>
          <a:bodyPr/>
          <a:lstStyle>
            <a:lvl1pPr marL="0" indent="0" algn="l">
              <a:buNone/>
              <a:defRPr sz="2400" spc="-30" baseline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C804-04D8-4B18-9773-013A7C1B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8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C804-04D8-4B18-9773-013A7C1B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1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C804-04D8-4B18-9773-013A7C1B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34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pc="-30" baseline="0">
                <a:latin typeface="Yu Gothic UI Semilight" panose="020B0400000000000000" pitchFamily="34" charset="-128"/>
                <a:ea typeface="Yu Gothic UI Semilight" panose="020B0400000000000000" pitchFamily="34" charset="-128"/>
              </a:defRPr>
            </a:lvl1pPr>
            <a:lvl2pPr>
              <a:defRPr spc="-30" baseline="0">
                <a:latin typeface="Yu Gothic UI Semilight" panose="020B0400000000000000" pitchFamily="34" charset="-128"/>
                <a:ea typeface="Yu Gothic UI Semilight" panose="020B0400000000000000" pitchFamily="34" charset="-128"/>
              </a:defRPr>
            </a:lvl2pPr>
            <a:lvl3pPr>
              <a:defRPr spc="-30" baseline="0">
                <a:latin typeface="Yu Gothic UI Semilight" panose="020B0400000000000000" pitchFamily="34" charset="-128"/>
                <a:ea typeface="Yu Gothic UI Semilight" panose="020B0400000000000000" pitchFamily="34" charset="-128"/>
              </a:defRPr>
            </a:lvl3pPr>
            <a:lvl4pPr>
              <a:defRPr spc="-30" baseline="0">
                <a:latin typeface="Yu Gothic UI Semilight" panose="020B0400000000000000" pitchFamily="34" charset="-128"/>
                <a:ea typeface="Yu Gothic UI Semilight" panose="020B0400000000000000" pitchFamily="34" charset="-128"/>
              </a:defRPr>
            </a:lvl4pPr>
            <a:lvl5pPr>
              <a:defRPr spc="-30" baseline="0">
                <a:latin typeface="Yu Gothic UI Semilight" panose="020B0400000000000000" pitchFamily="34" charset="-128"/>
                <a:ea typeface="Yu Gothic UI Semilight" panose="020B0400000000000000" pitchFamily="34" charset="-12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C804-04D8-4B18-9773-013A7C1B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9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ndedPowerpoint_11_16_16-9Slides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581939"/>
            <a:ext cx="10515600" cy="983974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565913"/>
            <a:ext cx="10515600" cy="523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C804-04D8-4B18-9773-013A7C1B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C804-04D8-4B18-9773-013A7C1B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3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C804-04D8-4B18-9773-013A7C1B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36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C804-04D8-4B18-9773-013A7C1B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0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C804-04D8-4B18-9773-013A7C1B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3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5302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71600"/>
            <a:ext cx="6172200" cy="44894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61381"/>
            <a:ext cx="3932237" cy="42976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C804-04D8-4B18-9773-013A7C1B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5302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13872" y="1216325"/>
            <a:ext cx="6041516" cy="46447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63624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EC804-04D8-4B18-9773-013A7C1B0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1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andedPowerpoint_11_16_16-9Slides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C8267-2BAB-44BD-9BA4-06EAAD73F9D1}" type="datetimeFigureOut">
              <a:rPr lang="en-US" smtClean="0"/>
              <a:t>2022-01-13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6416" y="64072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31216" y="6400006"/>
            <a:ext cx="8779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07EC804-04D8-4B18-9773-013A7C1B09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3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Lucida Bright" panose="020406020505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8000"/>
        </a:lnSpc>
        <a:spcBef>
          <a:spcPts val="1000"/>
        </a:spcBef>
        <a:buFont typeface="Calibri Light" panose="020F0302020204030204" pitchFamily="34" charset="0"/>
        <a:buChar char="∙"/>
        <a:defRPr sz="3600" kern="1200" spc="-3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8000"/>
        </a:lnSpc>
        <a:spcBef>
          <a:spcPts val="500"/>
        </a:spcBef>
        <a:buFont typeface="Calibri Light" panose="020F0302020204030204" pitchFamily="34" charset="0"/>
        <a:buChar char="∙"/>
        <a:defRPr sz="3200" kern="1200" spc="-3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500"/>
        </a:spcBef>
        <a:buFont typeface="Calibri Light" panose="020F0302020204030204" pitchFamily="34" charset="0"/>
        <a:buChar char="∙"/>
        <a:defRPr sz="2800" kern="1200" spc="-3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500"/>
        </a:spcBef>
        <a:buFont typeface="Calibri Light" panose="020F0302020204030204" pitchFamily="34" charset="0"/>
        <a:buChar char="∙"/>
        <a:defRPr sz="2400" kern="1200" spc="-3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500"/>
        </a:spcBef>
        <a:buFont typeface="Calibri Light" panose="020F0302020204030204" pitchFamily="34" charset="0"/>
        <a:buChar char="∙"/>
        <a:defRPr sz="2400" kern="1200" spc="-30" baseline="0">
          <a:solidFill>
            <a:schemeClr val="tx1"/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156" y="576261"/>
            <a:ext cx="7886700" cy="2852739"/>
          </a:xfrm>
        </p:spPr>
        <p:txBody>
          <a:bodyPr>
            <a:normAutofit/>
          </a:bodyPr>
          <a:lstStyle/>
          <a:p>
            <a:r>
              <a:rPr lang="en-US" sz="4800" dirty="0"/>
              <a:t>Airborne laser scanning mission simulation and planning for the Velodyne PUCK™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99" y="5039138"/>
            <a:ext cx="7238509" cy="1499773"/>
          </a:xfrm>
        </p:spPr>
        <p:txBody>
          <a:bodyPr>
            <a:normAutofit fontScale="92500" lnSpcReduction="10000"/>
          </a:bodyPr>
          <a:lstStyle/>
          <a:p>
            <a:r>
              <a:rPr lang="en-US" spc="-30" dirty="0"/>
              <a:t>H. Andrew Lassiter</a:t>
            </a:r>
            <a:br>
              <a:rPr lang="en-US" sz="2000" spc="-30" dirty="0"/>
            </a:br>
            <a:r>
              <a:rPr lang="en-US" sz="2000" spc="-30" dirty="0"/>
              <a:t>PhD Candidate, Geomatics</a:t>
            </a:r>
          </a:p>
          <a:p>
            <a:r>
              <a:rPr lang="en-US" spc="-30" dirty="0"/>
              <a:t>2018 ASPRS Annual Conference</a:t>
            </a:r>
            <a:br>
              <a:rPr lang="en-US" spc="-30" dirty="0"/>
            </a:br>
            <a:r>
              <a:rPr lang="en-US" sz="2100" spc="-30" dirty="0"/>
              <a:t>Denver, CO · 7 February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95" y="4691548"/>
            <a:ext cx="1995194" cy="798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21D36-9B17-422E-BB9D-DF8E5ECD4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70" y="5554344"/>
            <a:ext cx="3073619" cy="637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44076-C835-4159-894B-B985DC445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1518"/>
            <a:ext cx="2267799" cy="1497393"/>
          </a:xfrm>
          <a:prstGeom prst="rect">
            <a:avLst/>
          </a:prstGeom>
        </p:spPr>
      </p:pic>
      <p:pic>
        <p:nvPicPr>
          <p:cNvPr id="1028" name="Picture 4" descr="https://nifa.usda.gov/sites/default/files/resource/Powerpt_usda_nifa_horizontal_rgb_300.jpg">
            <a:extLst>
              <a:ext uri="{FF2B5EF4-FFF2-40B4-BE49-F238E27FC236}">
                <a16:creationId xmlns:a16="http://schemas.microsoft.com/office/drawing/2014/main" id="{111C7ED9-91E4-4977-98CE-8DE5A41B9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6" y="6173032"/>
            <a:ext cx="3593733" cy="68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47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6311-344E-4D9C-99D9-7DD72C5D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Re: small areas of interest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734CC-D4F3-46E2-8621-921FD3F0F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832" y="1462176"/>
            <a:ext cx="3916504" cy="22030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FE1A8-F24A-482C-9F30-F47240D54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2176"/>
            <a:ext cx="5762168" cy="4321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CAEECD-D253-4490-9DB4-9B9AE2B47B46}"/>
              </a:ext>
            </a:extLst>
          </p:cNvPr>
          <p:cNvSpPr txBox="1"/>
          <p:nvPr/>
        </p:nvSpPr>
        <p:spPr>
          <a:xfrm>
            <a:off x="7018832" y="3811426"/>
            <a:ext cx="391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Collapsible pyramids designed for this project. Can be used for BS/LA calibration accuracy assessment and as checkpoints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9CD5A2-22F1-412E-B69B-2B5BA3A91848}"/>
              </a:ext>
            </a:extLst>
          </p:cNvPr>
          <p:cNvCxnSpPr>
            <a:cxnSpLocks/>
          </p:cNvCxnSpPr>
          <p:nvPr/>
        </p:nvCxnSpPr>
        <p:spPr>
          <a:xfrm>
            <a:off x="1953088" y="3882447"/>
            <a:ext cx="2956263" cy="938128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8AD79C-E5BB-4098-9018-FFFD39DCD502}"/>
              </a:ext>
            </a:extLst>
          </p:cNvPr>
          <p:cNvSpPr txBox="1"/>
          <p:nvPr/>
        </p:nvSpPr>
        <p:spPr>
          <a:xfrm rot="1041802">
            <a:off x="2947386" y="431782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1.1 m</a:t>
            </a:r>
          </a:p>
        </p:txBody>
      </p:sp>
    </p:spTree>
    <p:extLst>
      <p:ext uri="{BB962C8B-B14F-4D97-AF65-F5344CB8AC3E}">
        <p14:creationId xmlns:p14="http://schemas.microsoft.com/office/powerpoint/2010/main" val="191541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1FD3-5DD1-4091-BFFD-B188EB5F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planning: less is more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7A7EA-8753-4EDE-BDB5-B4A850C8B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9127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Not just gaps: uncertainty is a function of (among others) range and scan angle</a:t>
                </a:r>
              </a:p>
              <a:p>
                <a:pPr lvl="1"/>
                <a:r>
                  <a:rPr lang="en-US" sz="2000" dirty="0"/>
                  <a:t>range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/>
                  <a:t> scan angle </a:t>
                </a:r>
              </a:p>
              <a:p>
                <a:r>
                  <a:rPr lang="en-US" sz="2000" dirty="0"/>
                  <a:t>For highest quality results, a PUCK mission will avoid gaps and possibly exclude high-error returns</a:t>
                </a:r>
                <a:endParaRPr lang="en-US" sz="800" dirty="0"/>
              </a:p>
              <a:p>
                <a:pPr lvl="1"/>
                <a:r>
                  <a:rPr lang="en-US" sz="1600" dirty="0"/>
                  <a:t>Drawbacks: lower swath width, decreased view angles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7A7EA-8753-4EDE-BDB5-B4A850C8B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912704" cy="4351338"/>
              </a:xfrm>
              <a:blipFill>
                <a:blip r:embed="rId2"/>
                <a:stretch>
                  <a:fillRect l="-1716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9729481-A0CC-4A77-9F75-5AA822A4FD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50" y="3711851"/>
            <a:ext cx="9053885" cy="1886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0A6AA2-A15A-4FD9-A393-6B1F8FDACA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50" y="1690688"/>
            <a:ext cx="9053887" cy="188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28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CB7E-E26E-49DE-AEAC-019A2059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planning: just add yaw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A59F8D-390C-45B5-98EE-938A93B2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5" y="1463670"/>
            <a:ext cx="9872508" cy="2153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8C102D-FD76-48F2-8ED0-68098543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5" y="3747630"/>
            <a:ext cx="9872508" cy="21678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89514-E7DF-42C9-B06F-30511A104292}"/>
              </a:ext>
            </a:extLst>
          </p:cNvPr>
          <p:cNvSpPr txBox="1"/>
          <p:nvPr/>
        </p:nvSpPr>
        <p:spPr>
          <a:xfrm>
            <a:off x="10125075" y="2839689"/>
            <a:ext cx="19193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0° yaw (top) and 10° yaw (bottom). Adding yaw makes the gaps narrower and longer. Effect on swath width is minimal: cos(yaw)</a:t>
            </a:r>
          </a:p>
        </p:txBody>
      </p:sp>
    </p:spTree>
    <p:extLst>
      <p:ext uri="{BB962C8B-B14F-4D97-AF65-F5344CB8AC3E}">
        <p14:creationId xmlns:p14="http://schemas.microsoft.com/office/powerpoint/2010/main" val="3747248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4FB420-665E-42BD-86C0-65B2F7D7C4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060" y="1620889"/>
            <a:ext cx="14262120" cy="2971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E0CF2B-CD1F-4D5F-A237-DCB6333C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&amp; point density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6C1A0F-102A-4BBC-B44F-1EC2F7A1719F}"/>
              </a:ext>
            </a:extLst>
          </p:cNvPr>
          <p:cNvSpPr txBox="1">
            <a:spLocks/>
          </p:cNvSpPr>
          <p:nvPr/>
        </p:nvSpPr>
        <p:spPr>
          <a:xfrm>
            <a:off x="749422" y="5361038"/>
            <a:ext cx="10047514" cy="6558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Software will also simulate three parallel flight lines, which can be analyzed by NN index, </a:t>
            </a:r>
            <a:r>
              <a:rPr lang="en-US" sz="1800" dirty="0" err="1"/>
              <a:t>avg</a:t>
            </a:r>
            <a:r>
              <a:rPr lang="en-US" sz="1800" dirty="0"/>
              <a:t> range, and </a:t>
            </a:r>
            <a:r>
              <a:rPr lang="en-US" sz="1800" dirty="0" err="1"/>
              <a:t>avg</a:t>
            </a:r>
            <a:r>
              <a:rPr lang="en-US" sz="1800" dirty="0"/>
              <a:t> scan angle with </a:t>
            </a:r>
            <a:r>
              <a:rPr lang="en-US" sz="1800" dirty="0" err="1"/>
              <a:t>puckStats</a:t>
            </a:r>
            <a:r>
              <a:rPr lang="en-US" sz="1800" dirty="0"/>
              <a:t>(). (Non-GIF results in Appendix [4])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1BB19-D2DB-4B4D-9573-5CD9D99AEC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422" y="4359663"/>
            <a:ext cx="11270943" cy="11137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7E791A-F25E-433C-B018-911E5A4755B0}"/>
              </a:ext>
            </a:extLst>
          </p:cNvPr>
          <p:cNvSpPr/>
          <p:nvPr/>
        </p:nvSpPr>
        <p:spPr>
          <a:xfrm>
            <a:off x="3648722" y="2201662"/>
            <a:ext cx="5406501" cy="28230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44DC-425D-4A2B-81F0-596050480CA1}"/>
              </a:ext>
            </a:extLst>
          </p:cNvPr>
          <p:cNvSpPr txBox="1"/>
          <p:nvPr/>
        </p:nvSpPr>
        <p:spPr>
          <a:xfrm>
            <a:off x="8805847" y="1079580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Maximum overlap of swaths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BF7348-8AEA-41AA-B654-161CAEC9962A}"/>
              </a:ext>
            </a:extLst>
          </p:cNvPr>
          <p:cNvCxnSpPr>
            <a:cxnSpLocks/>
          </p:cNvCxnSpPr>
          <p:nvPr/>
        </p:nvCxnSpPr>
        <p:spPr>
          <a:xfrm flipV="1">
            <a:off x="8398276" y="1384607"/>
            <a:ext cx="1083075" cy="817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01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4581939" y="5218043"/>
            <a:ext cx="5297556" cy="1320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None/>
              <a:defRPr sz="2400" kern="1200" spc="-30" baseline="0">
                <a:solidFill>
                  <a:schemeClr val="tx1">
                    <a:tint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2000" kern="1200" spc="-30" baseline="0">
                <a:solidFill>
                  <a:schemeClr val="tx1">
                    <a:tint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1800" kern="1200" spc="-30" baseline="0">
                <a:solidFill>
                  <a:schemeClr val="tx1">
                    <a:tint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1600" kern="1200" spc="-30" baseline="0">
                <a:solidFill>
                  <a:schemeClr val="tx1">
                    <a:tint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1600" kern="1200" spc="-30" baseline="0">
                <a:solidFill>
                  <a:schemeClr val="tx1">
                    <a:tint val="7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H. Andrew Lassiter</a:t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PhD Candidate, Geomatics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 ASPRS Annual Conference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Denver, CO · 7 February 2018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7411" y="5218043"/>
            <a:ext cx="4156916" cy="1320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Lucida Bright" panose="02040602050505020304" pitchFamily="18" charset="0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Airborne laser scanning mission simulation and planning for the Velodyne PUCK™</a:t>
            </a:r>
            <a:endParaRPr lang="en-US" sz="2330" dirty="0">
              <a:ea typeface="Yu Gothic UI Semilight" panose="020B0400000000000000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15E2DD-AFD1-4F83-B4F1-85097F17D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22" y="864135"/>
            <a:ext cx="2267799" cy="1497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E90AC-E6AF-4C09-93F2-A4689390B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95" y="4691548"/>
            <a:ext cx="1995194" cy="798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6A34EE-BDA3-4FD1-8E38-6F9DD9B6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70" y="5554344"/>
            <a:ext cx="3073619" cy="637735"/>
          </a:xfrm>
          <a:prstGeom prst="rect">
            <a:avLst/>
          </a:prstGeom>
        </p:spPr>
      </p:pic>
      <p:pic>
        <p:nvPicPr>
          <p:cNvPr id="11" name="Picture 4" descr="https://nifa.usda.gov/sites/default/files/resource/Powerpt_usda_nifa_horizontal_rgb_300.jpg">
            <a:extLst>
              <a:ext uri="{FF2B5EF4-FFF2-40B4-BE49-F238E27FC236}">
                <a16:creationId xmlns:a16="http://schemas.microsoft.com/office/drawing/2014/main" id="{F62F7735-078A-4FFA-A5ED-96A12F827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6" y="6173032"/>
            <a:ext cx="3593733" cy="68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83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andedPowerpoint_11_16_16-9Slides3.jpg">
            <a:extLst>
              <a:ext uri="{FF2B5EF4-FFF2-40B4-BE49-F238E27FC236}">
                <a16:creationId xmlns:a16="http://schemas.microsoft.com/office/drawing/2014/main" id="{94C43F93-F9EA-4FE4-AC05-B63532575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2B37D-54BD-445F-954F-B3D9B17E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971557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19263"/>
                <a:ext cx="10972800" cy="415476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/>
                  <a:t>For each simulated return (point) in the bin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, its nearest neighbor and the distance between the two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600" dirty="0"/>
                  <a:t>) is found. This is accomplished by calculating a distance matrix (of dimensions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)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points in the bin, and for each column in the matrix, the lowest off-diagonal value is retained. The mean of those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nearest neighbor distances is the observed nearest neighbor distance,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</m:oMath>
                </a14:m>
                <a:r>
                  <a:rPr lang="en-US" sz="1600" dirty="0"/>
                  <a:t>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400" dirty="0"/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/>
                  <a:t>Next, the expected nearest neighbor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1600" dirty="0"/>
                  <a:t> is calculated, which is a function of the area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of the bin: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400" dirty="0"/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600" dirty="0"/>
                  <a:t>Next, the z-score for each bin is found: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400" dirty="0"/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𝑆𝐸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0.26136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19263"/>
                <a:ext cx="10972800" cy="4154763"/>
              </a:xfrm>
              <a:blipFill>
                <a:blip r:embed="rId2"/>
                <a:stretch>
                  <a:fillRect l="-278" t="-587" r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79F45-17A2-4388-9EDA-B5AA2933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CFD-0A79-4514-BB80-46A8B8AC71EA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ACE784-087B-48C1-B2DA-C961D6A53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[1]</a:t>
            </a:r>
            <a:r>
              <a:rPr lang="en-US" dirty="0"/>
              <a:t> Nearest neighbor index</a:t>
            </a:r>
          </a:p>
        </p:txBody>
      </p:sp>
    </p:spTree>
    <p:extLst>
      <p:ext uri="{BB962C8B-B14F-4D97-AF65-F5344CB8AC3E}">
        <p14:creationId xmlns:p14="http://schemas.microsoft.com/office/powerpoint/2010/main" val="1437626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19264"/>
                <a:ext cx="10972800" cy="418458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 z-score provides a normalized measure of the point dispersion or clustering in the bin. For example, a z-score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≤−1.96</m:t>
                    </m:r>
                  </m:oMath>
                </a14:m>
                <a:r>
                  <a:rPr lang="en-US" sz="2000" dirty="0"/>
                  <a:t> (with its corresponding p-value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≤0.05</m:t>
                    </m:r>
                  </m:oMath>
                </a14:m>
                <a:r>
                  <a:rPr lang="en-US" sz="2000" dirty="0"/>
                  <a:t>), indicates with 95% or greater likelihood that the point pattern is clustered, while a z-score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≥+1.96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≥0.95</m:t>
                    </m:r>
                  </m:oMath>
                </a14:m>
                <a:r>
                  <a:rPr lang="en-US" sz="2000" dirty="0"/>
                  <a:t>) indicates a 95% or greater likelihood that the pattern is dispersed, i.e. approaching even spacing amongst points (Clark and Evans, 1954; O’Sullivan and Unwin, 2010).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z-score interpretation presented originally is based on the distribution of expected nearest neighbor distances in a theoretically random distribution; the z-score then indicates the probability that a distribution of points in a given area is clustered, random, or dispersed. The points in the VLP-16’s scan pattern are not random events, however. The p-values associated with nearest neighbor z-scores are not useful information; thus, the probabilistic interpretation of the z-score is not necessarily applicable. Extensive simulations will need to be run to determine what z-score threshold indicates gaps in point coverage, or whether an entirely new metric should be derived.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19264"/>
                <a:ext cx="10972800" cy="4184580"/>
              </a:xfrm>
              <a:blipFill>
                <a:blip r:embed="rId2"/>
                <a:stretch>
                  <a:fillRect l="-500" t="-875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75063-6649-4E0A-B272-3DD745AD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2ECFD-0A79-4514-BB80-46A8B8AC71EA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A00191-FB47-4D43-8AA4-AF2AB596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[1]</a:t>
            </a:r>
            <a:r>
              <a:rPr lang="en-US" dirty="0"/>
              <a:t> Nearest neighbor index</a:t>
            </a:r>
          </a:p>
        </p:txBody>
      </p:sp>
    </p:spTree>
    <p:extLst>
      <p:ext uri="{BB962C8B-B14F-4D97-AF65-F5344CB8AC3E}">
        <p14:creationId xmlns:p14="http://schemas.microsoft.com/office/powerpoint/2010/main" val="674267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1E89-D677-41FB-95B2-A9F9786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[2]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53C6C-66DC-4B48-ABB9-ADEA7B02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1633847"/>
            <a:ext cx="73152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F0CAD-94F6-441B-9315-C19BA4A47B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3315831"/>
            <a:ext cx="73152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657B3-CD3A-4F4B-BC8D-3D05A86C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1633847"/>
            <a:ext cx="7315200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26D09-BACF-4D34-A31A-5FA5530B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3315831"/>
            <a:ext cx="7315200" cy="1524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09FE3B-4244-43B4-A26F-97CDA4A2229E}"/>
              </a:ext>
            </a:extLst>
          </p:cNvPr>
          <p:cNvSpPr txBox="1">
            <a:spLocks/>
          </p:cNvSpPr>
          <p:nvPr/>
        </p:nvSpPr>
        <p:spPr>
          <a:xfrm>
            <a:off x="1072243" y="5224153"/>
            <a:ext cx="10047514" cy="655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Nearest neighbor index at flying height of 30 m and forward speeds of 4 m/s (top left), 6 m/s (bottom left), 8 m/s (top right), 10 m/s (bottom right)</a:t>
            </a:r>
          </a:p>
        </p:txBody>
      </p:sp>
    </p:spTree>
    <p:extLst>
      <p:ext uri="{BB962C8B-B14F-4D97-AF65-F5344CB8AC3E}">
        <p14:creationId xmlns:p14="http://schemas.microsoft.com/office/powerpoint/2010/main" val="289512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1E89-D677-41FB-95B2-A9F9786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[2]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53C6C-66DC-4B48-ABB9-ADEA7B02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1633847"/>
            <a:ext cx="73152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F0CAD-94F6-441B-9315-C19BA4A47B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3315831"/>
            <a:ext cx="73152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657B3-CD3A-4F4B-BC8D-3D05A86C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1633847"/>
            <a:ext cx="7315200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26D09-BACF-4D34-A31A-5FA5530B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3315831"/>
            <a:ext cx="7315200" cy="1524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09FE3B-4244-43B4-A26F-97CDA4A2229E}"/>
              </a:ext>
            </a:extLst>
          </p:cNvPr>
          <p:cNvSpPr txBox="1">
            <a:spLocks/>
          </p:cNvSpPr>
          <p:nvPr/>
        </p:nvSpPr>
        <p:spPr>
          <a:xfrm>
            <a:off x="1072243" y="5224153"/>
            <a:ext cx="10047514" cy="655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Nearest neighbor index at flying height of 45 m and forward speeds of 4 m/s (top left), 6 m/s (bottom left), 8 m/s (top right), 10 m/s (bottom right)</a:t>
            </a:r>
          </a:p>
        </p:txBody>
      </p:sp>
    </p:spTree>
    <p:extLst>
      <p:ext uri="{BB962C8B-B14F-4D97-AF65-F5344CB8AC3E}">
        <p14:creationId xmlns:p14="http://schemas.microsoft.com/office/powerpoint/2010/main" val="138877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E69208-5F5C-4100-BBFF-7A35895E05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88225" y="1400972"/>
            <a:ext cx="4550221" cy="2642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B7206-8CD6-4ACF-8EC8-253586A1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Designed with mapping in mind?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153BB-F990-4785-8D4B-14E49B27E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VLP-16’s “fan” of lasers originally designed for self-driving cars</a:t>
            </a:r>
          </a:p>
          <a:p>
            <a:r>
              <a:rPr lang="en-US" sz="2000" dirty="0"/>
              <a:t>When mounted to look down instead of horizontal, especially at low AGL, a peculiar scan pattern results</a:t>
            </a:r>
          </a:p>
          <a:p>
            <a:r>
              <a:rPr lang="en-US" sz="2000" dirty="0"/>
              <a:t>This “fan” emitter-detector configuration is becoming more prevalent; it is imperative that we understand it and plan missions accordingly</a:t>
            </a:r>
          </a:p>
        </p:txBody>
      </p:sp>
      <p:pic>
        <p:nvPicPr>
          <p:cNvPr id="2052" name="Picture 4" descr="Velodyne LiDAR Puck">
            <a:extLst>
              <a:ext uri="{FF2B5EF4-FFF2-40B4-BE49-F238E27FC236}">
                <a16:creationId xmlns:a16="http://schemas.microsoft.com/office/drawing/2014/main" id="{8751E38A-9882-44FB-952F-12FDB996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86029" y="2646008"/>
            <a:ext cx="472736" cy="47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3F76E-411E-43E4-8887-2924F3C04EBE}"/>
              </a:ext>
            </a:extLst>
          </p:cNvPr>
          <p:cNvCxnSpPr>
            <a:cxnSpLocks/>
          </p:cNvCxnSpPr>
          <p:nvPr/>
        </p:nvCxnSpPr>
        <p:spPr>
          <a:xfrm>
            <a:off x="2197686" y="2503965"/>
            <a:ext cx="3559945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4F7E48C-F7F2-47B6-B108-1162A348FF36}"/>
              </a:ext>
            </a:extLst>
          </p:cNvPr>
          <p:cNvGrpSpPr/>
          <p:nvPr/>
        </p:nvGrpSpPr>
        <p:grpSpPr>
          <a:xfrm>
            <a:off x="1021491" y="3109215"/>
            <a:ext cx="1605578" cy="3013549"/>
            <a:chOff x="688116" y="3233040"/>
            <a:chExt cx="1605578" cy="30135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73F7CA-6298-4977-A92E-39AA89C3DF56}"/>
                </a:ext>
              </a:extLst>
            </p:cNvPr>
            <p:cNvGrpSpPr/>
            <p:nvPr/>
          </p:nvGrpSpPr>
          <p:grpSpPr>
            <a:xfrm flipH="1">
              <a:off x="688116" y="3233040"/>
              <a:ext cx="804673" cy="3010430"/>
              <a:chOff x="1487646" y="3236159"/>
              <a:chExt cx="806049" cy="301043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0E6FA15-971D-4FC9-8E67-D784EC6C1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022" y="3236976"/>
                <a:ext cx="804672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E2D96C1-6208-4C5F-B7FE-91D820593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022" y="3236160"/>
                <a:ext cx="694944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6543CE5-CFBF-4447-8A0B-FB5928F91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022" y="3239278"/>
                <a:ext cx="585216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E42387E-77DC-4F9A-9FD5-3E019F3FC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646" y="3236159"/>
                <a:ext cx="475488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97E0D18-6BAC-4C6F-ADC0-46D57247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253" y="3236976"/>
                <a:ext cx="374904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C97429C-7010-45D2-844C-9FB72D81D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646" y="3236159"/>
                <a:ext cx="265176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19F767F-213E-4242-9141-0911D6E6E5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646" y="3236976"/>
                <a:ext cx="155448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68BC27F-D646-4A8D-9A3C-0A2F0842AA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0398" y="3236976"/>
                <a:ext cx="54864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D3D8AE-E8AA-4208-B0EB-0516E1C7E12E}"/>
                </a:ext>
              </a:extLst>
            </p:cNvPr>
            <p:cNvGrpSpPr/>
            <p:nvPr/>
          </p:nvGrpSpPr>
          <p:grpSpPr>
            <a:xfrm>
              <a:off x="1487646" y="3236159"/>
              <a:ext cx="806048" cy="3010430"/>
              <a:chOff x="1487646" y="3236159"/>
              <a:chExt cx="806048" cy="301043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D4A00DA-40D3-4CAD-A45C-50DE3F997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022" y="3236976"/>
                <a:ext cx="804672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30A27A5-F06E-4BFF-A55C-996DAA8BB3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022" y="3236160"/>
                <a:ext cx="694944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FFF9DDF-6A5D-487B-9680-7E6760589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022" y="3239278"/>
                <a:ext cx="585216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29F369-0DAF-4434-8760-AD1A2DEC2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646" y="3236159"/>
                <a:ext cx="475488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00CF18E-E089-42E0-9786-F3D34AD05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253" y="3236976"/>
                <a:ext cx="374904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A25B9B5-65B5-43E1-A3FA-20297D8CF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646" y="3236159"/>
                <a:ext cx="265176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9B1E06E-020B-46FB-9B3C-7AC7012BA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646" y="3236976"/>
                <a:ext cx="155448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7DB3ABC-9A87-4C3D-8C16-28ECB62760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0398" y="3236976"/>
                <a:ext cx="54864" cy="3007311"/>
              </a:xfrm>
              <a:prstGeom prst="straightConnector1">
                <a:avLst/>
              </a:prstGeom>
              <a:ln>
                <a:tailEnd type="triangle" w="sm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FFAC50-9CCA-493C-9E23-1EAD95CE9879}"/>
              </a:ext>
            </a:extLst>
          </p:cNvPr>
          <p:cNvSpPr txBox="1"/>
          <p:nvPr/>
        </p:nvSpPr>
        <p:spPr>
          <a:xfrm>
            <a:off x="571309" y="594921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-15°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8FE7D4-D8AD-4CAD-B160-4657211CC49F}"/>
              </a:ext>
            </a:extLst>
          </p:cNvPr>
          <p:cNvSpPr txBox="1"/>
          <p:nvPr/>
        </p:nvSpPr>
        <p:spPr>
          <a:xfrm>
            <a:off x="2569351" y="5947249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15°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1E90C-207A-4995-AA6C-0C96461549FB}"/>
              </a:ext>
            </a:extLst>
          </p:cNvPr>
          <p:cNvSpPr txBox="1"/>
          <p:nvPr/>
        </p:nvSpPr>
        <p:spPr>
          <a:xfrm>
            <a:off x="2960204" y="3627404"/>
            <a:ext cx="25813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Velodyne VLP-16 PUCK™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30° “vertical” FOV across 16 channels (2° spacing)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360° “horizontal” FOV at 5-20 Hz rotation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300,000 Hz sample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Range 100 m (reported), 120 m (empirical)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CBDD78-28B6-4C0A-8C7D-FE2BAB2EF1F9}"/>
              </a:ext>
            </a:extLst>
          </p:cNvPr>
          <p:cNvCxnSpPr>
            <a:cxnSpLocks/>
          </p:cNvCxnSpPr>
          <p:nvPr/>
        </p:nvCxnSpPr>
        <p:spPr>
          <a:xfrm>
            <a:off x="1997583" y="2882376"/>
            <a:ext cx="834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19167F-A465-4B3D-BADD-3D61C011AE86}"/>
              </a:ext>
            </a:extLst>
          </p:cNvPr>
          <p:cNvSpPr txBox="1"/>
          <p:nvPr/>
        </p:nvSpPr>
        <p:spPr>
          <a:xfrm>
            <a:off x="2789583" y="2722432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z</a:t>
            </a:r>
            <a:r>
              <a:rPr lang="en-US" sz="1600" baseline="-25000" dirty="0" err="1"/>
              <a:t>puck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4723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1E89-D677-41FB-95B2-A9F9786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[2]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53C6C-66DC-4B48-ABB9-ADEA7B02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1633847"/>
            <a:ext cx="73152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F0CAD-94F6-441B-9315-C19BA4A47B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3315831"/>
            <a:ext cx="73152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657B3-CD3A-4F4B-BC8D-3D05A86C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1633847"/>
            <a:ext cx="7315200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26D09-BACF-4D34-A31A-5FA5530B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3315831"/>
            <a:ext cx="7315200" cy="1524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09FE3B-4244-43B4-A26F-97CDA4A2229E}"/>
              </a:ext>
            </a:extLst>
          </p:cNvPr>
          <p:cNvSpPr txBox="1">
            <a:spLocks/>
          </p:cNvSpPr>
          <p:nvPr/>
        </p:nvSpPr>
        <p:spPr>
          <a:xfrm>
            <a:off x="1072243" y="5224153"/>
            <a:ext cx="10047514" cy="655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Nearest neighbor index at flying height of 60 m and forward speeds of 4 m/s (top left), 6 m/s (bottom left), 8 m/s (top right), 10 m/s (bottom right)</a:t>
            </a:r>
          </a:p>
        </p:txBody>
      </p:sp>
    </p:spTree>
    <p:extLst>
      <p:ext uri="{BB962C8B-B14F-4D97-AF65-F5344CB8AC3E}">
        <p14:creationId xmlns:p14="http://schemas.microsoft.com/office/powerpoint/2010/main" val="880241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1E89-D677-41FB-95B2-A9F9786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[3]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53C6C-66DC-4B48-ABB9-ADEA7B02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1633847"/>
            <a:ext cx="73152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F0CAD-94F6-441B-9315-C19BA4A47B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3315831"/>
            <a:ext cx="73152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657B3-CD3A-4F4B-BC8D-3D05A86C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1633847"/>
            <a:ext cx="7315200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26D09-BACF-4D34-A31A-5FA5530B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3315831"/>
            <a:ext cx="7315200" cy="1524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09FE3B-4244-43B4-A26F-97CDA4A2229E}"/>
              </a:ext>
            </a:extLst>
          </p:cNvPr>
          <p:cNvSpPr txBox="1">
            <a:spLocks/>
          </p:cNvSpPr>
          <p:nvPr/>
        </p:nvSpPr>
        <p:spPr>
          <a:xfrm>
            <a:off x="1072243" y="5224153"/>
            <a:ext cx="10047514" cy="655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Nearest neighbor index (top) and scan pattern (bottom) at flying height of 40 m and forward speeds of 10 m/s (left) and 9 m/s (right). Scan pattern exaggerated in y to show detail.</a:t>
            </a:r>
          </a:p>
        </p:txBody>
      </p:sp>
    </p:spTree>
    <p:extLst>
      <p:ext uri="{BB962C8B-B14F-4D97-AF65-F5344CB8AC3E}">
        <p14:creationId xmlns:p14="http://schemas.microsoft.com/office/powerpoint/2010/main" val="2643340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1E89-D677-41FB-95B2-A9F9786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[3]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53C6C-66DC-4B48-ABB9-ADEA7B02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1633847"/>
            <a:ext cx="73152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F0CAD-94F6-441B-9315-C19BA4A47B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3315831"/>
            <a:ext cx="73152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657B3-CD3A-4F4B-BC8D-3D05A86C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1633847"/>
            <a:ext cx="7315200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26D09-BACF-4D34-A31A-5FA5530B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3315831"/>
            <a:ext cx="7315200" cy="1524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09FE3B-4244-43B4-A26F-97CDA4A2229E}"/>
              </a:ext>
            </a:extLst>
          </p:cNvPr>
          <p:cNvSpPr txBox="1">
            <a:spLocks/>
          </p:cNvSpPr>
          <p:nvPr/>
        </p:nvSpPr>
        <p:spPr>
          <a:xfrm>
            <a:off x="1072243" y="5224153"/>
            <a:ext cx="10047514" cy="655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Nearest neighbor index (top) and scan pattern (bottom) at flying height of 40 m and forward speeds of 8 m/s (left) and 7 m/s (right). Scan pattern exaggerated in y to show detail.</a:t>
            </a:r>
          </a:p>
        </p:txBody>
      </p:sp>
    </p:spTree>
    <p:extLst>
      <p:ext uri="{BB962C8B-B14F-4D97-AF65-F5344CB8AC3E}">
        <p14:creationId xmlns:p14="http://schemas.microsoft.com/office/powerpoint/2010/main" val="4159637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1E89-D677-41FB-95B2-A9F9786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[3]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53C6C-66DC-4B48-ABB9-ADEA7B02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1633847"/>
            <a:ext cx="73152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F0CAD-94F6-441B-9315-C19BA4A47B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3315831"/>
            <a:ext cx="73152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657B3-CD3A-4F4B-BC8D-3D05A86C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1633847"/>
            <a:ext cx="7315200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26D09-BACF-4D34-A31A-5FA5530B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3315831"/>
            <a:ext cx="7315200" cy="1524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09FE3B-4244-43B4-A26F-97CDA4A2229E}"/>
              </a:ext>
            </a:extLst>
          </p:cNvPr>
          <p:cNvSpPr txBox="1">
            <a:spLocks/>
          </p:cNvSpPr>
          <p:nvPr/>
        </p:nvSpPr>
        <p:spPr>
          <a:xfrm>
            <a:off x="1072243" y="5224153"/>
            <a:ext cx="10047514" cy="655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Nearest neighbor index (top) and scan pattern (bottom) at flying height of 40 m and forward speeds of 6 m/s (left) and 5 m/s (right). Scan pattern exaggerated in y to show detail.</a:t>
            </a:r>
          </a:p>
        </p:txBody>
      </p:sp>
    </p:spTree>
    <p:extLst>
      <p:ext uri="{BB962C8B-B14F-4D97-AF65-F5344CB8AC3E}">
        <p14:creationId xmlns:p14="http://schemas.microsoft.com/office/powerpoint/2010/main" val="4152137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1E89-D677-41FB-95B2-A9F9786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[3]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53C6C-66DC-4B48-ABB9-ADEA7B02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1633847"/>
            <a:ext cx="73152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F0CAD-94F6-441B-9315-C19BA4A47B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3315831"/>
            <a:ext cx="73152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657B3-CD3A-4F4B-BC8D-3D05A86C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1633847"/>
            <a:ext cx="7315200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26D09-BACF-4D34-A31A-5FA5530B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3315831"/>
            <a:ext cx="7315200" cy="1524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09FE3B-4244-43B4-A26F-97CDA4A2229E}"/>
              </a:ext>
            </a:extLst>
          </p:cNvPr>
          <p:cNvSpPr txBox="1">
            <a:spLocks/>
          </p:cNvSpPr>
          <p:nvPr/>
        </p:nvSpPr>
        <p:spPr>
          <a:xfrm>
            <a:off x="1072243" y="5224153"/>
            <a:ext cx="10047514" cy="655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Nearest neighbor index (top) and scan pattern (bottom) at flying height of 40 m and forward speeds of 4 m/s (left) and 3 m/s (right). Scan pattern exaggerated in y to show detail.</a:t>
            </a:r>
          </a:p>
        </p:txBody>
      </p:sp>
    </p:spTree>
    <p:extLst>
      <p:ext uri="{BB962C8B-B14F-4D97-AF65-F5344CB8AC3E}">
        <p14:creationId xmlns:p14="http://schemas.microsoft.com/office/powerpoint/2010/main" val="2672293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1E89-D677-41FB-95B2-A9F97864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[3]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53C6C-66DC-4B48-ABB9-ADEA7B02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1633847"/>
            <a:ext cx="73152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F0CAD-94F6-441B-9315-C19BA4A47B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980" y="3315831"/>
            <a:ext cx="73152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657B3-CD3A-4F4B-BC8D-3D05A86C4B1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1633847"/>
            <a:ext cx="7315200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26D09-BACF-4D34-A31A-5FA5530BC3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63" y="3315831"/>
            <a:ext cx="7315200" cy="1524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09FE3B-4244-43B4-A26F-97CDA4A2229E}"/>
              </a:ext>
            </a:extLst>
          </p:cNvPr>
          <p:cNvSpPr txBox="1">
            <a:spLocks/>
          </p:cNvSpPr>
          <p:nvPr/>
        </p:nvSpPr>
        <p:spPr>
          <a:xfrm>
            <a:off x="1072243" y="5224153"/>
            <a:ext cx="10047514" cy="655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Nearest neighbor index (top) and scan pattern (bottom) at flying height of 40 m and forward speeds of 2 m/s (left) and 1 m/s (right). Scan pattern exaggerated in y to show detail.</a:t>
            </a:r>
          </a:p>
        </p:txBody>
      </p:sp>
    </p:spTree>
    <p:extLst>
      <p:ext uri="{BB962C8B-B14F-4D97-AF65-F5344CB8AC3E}">
        <p14:creationId xmlns:p14="http://schemas.microsoft.com/office/powerpoint/2010/main" val="630061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67C5-D078-49D1-9B0A-D73498CF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[4]</a:t>
            </a:r>
            <a:r>
              <a:rPr lang="en-US" dirty="0"/>
              <a:t>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A1A94-B8DF-4C28-BE57-B7F57A254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310063"/>
            <a:ext cx="7772400" cy="1619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13B9B-DA6F-4A1C-A539-6E924378DE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595563"/>
            <a:ext cx="7772400" cy="161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1C8E1-B0A0-4D53-BBF2-1BAF7E0FE6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81063"/>
            <a:ext cx="7772400" cy="16192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4DAF0F-8A00-4E5B-B838-9419B59AF268}"/>
              </a:ext>
            </a:extLst>
          </p:cNvPr>
          <p:cNvSpPr txBox="1">
            <a:spLocks/>
          </p:cNvSpPr>
          <p:nvPr/>
        </p:nvSpPr>
        <p:spPr>
          <a:xfrm>
            <a:off x="427382" y="2946091"/>
            <a:ext cx="4373217" cy="1268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Example of mission plan with overlapping flight lines. 30 m AGL, 4 m/s, max range 60 m, 50 m flight line spacing</a:t>
            </a:r>
          </a:p>
        </p:txBody>
      </p:sp>
    </p:spTree>
    <p:extLst>
      <p:ext uri="{BB962C8B-B14F-4D97-AF65-F5344CB8AC3E}">
        <p14:creationId xmlns:p14="http://schemas.microsoft.com/office/powerpoint/2010/main" val="368051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64A69B-D5A2-490B-9E7B-EB0BF19984A9}"/>
              </a:ext>
            </a:extLst>
          </p:cNvPr>
          <p:cNvGrpSpPr/>
          <p:nvPr/>
        </p:nvGrpSpPr>
        <p:grpSpPr>
          <a:xfrm>
            <a:off x="416166" y="1841368"/>
            <a:ext cx="5029200" cy="4289653"/>
            <a:chOff x="0" y="0"/>
            <a:chExt cx="5029200" cy="42896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F40519F-8267-48A0-AE03-59FA534076E5}"/>
                </a:ext>
              </a:extLst>
            </p:cNvPr>
            <p:cNvGrpSpPr/>
            <p:nvPr/>
          </p:nvGrpSpPr>
          <p:grpSpPr>
            <a:xfrm>
              <a:off x="0" y="0"/>
              <a:ext cx="5029200" cy="4289653"/>
              <a:chOff x="-299923" y="0"/>
              <a:chExt cx="5029200" cy="428972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6F23BA3-6203-4017-8572-F72CE3199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304288"/>
                <a:ext cx="4406900" cy="130302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F71BDF0-ED2F-422B-B73F-690A0C696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406900" cy="2303780"/>
              </a:xfrm>
              <a:prstGeom prst="rect">
                <a:avLst/>
              </a:prstGeom>
            </p:spPr>
          </p:pic>
          <p:sp>
            <p:nvSpPr>
              <p:cNvPr id="9" name="Text Box 35">
                <a:extLst>
                  <a:ext uri="{FF2B5EF4-FFF2-40B4-BE49-F238E27FC236}">
                    <a16:creationId xmlns:a16="http://schemas.microsoft.com/office/drawing/2014/main" id="{23750A64-8D06-4233-A1E4-DD0CBD32348A}"/>
                  </a:ext>
                </a:extLst>
              </p:cNvPr>
              <p:cNvSpPr txBox="1"/>
              <p:nvPr/>
            </p:nvSpPr>
            <p:spPr>
              <a:xfrm>
                <a:off x="-299923" y="3664034"/>
                <a:ext cx="5029200" cy="6256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400" i="1" spc="-3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Yu Gothic UI Semilight" panose="020B0400000000000000" pitchFamily="34" charset="-128"/>
                    <a:ea typeface="Yu Gothic UI Semilight" panose="020B0400000000000000" pitchFamily="34" charset="-128"/>
                    <a:cs typeface="Times New Roman" panose="02020603050405020304" pitchFamily="18" charset="0"/>
                  </a:rPr>
                  <a:t>Line scanner at 500 m AGL (top</a:t>
                </a:r>
                <a:r>
                  <a:rPr lang="en-US" sz="1400" i="1" spc="-3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  <a:cs typeface="Times New Roman" panose="02020603050405020304" pitchFamily="18" charset="0"/>
                  </a:rPr>
                  <a:t>) versus VLP-16 (single pass, 30 m AGL). </a:t>
                </a:r>
                <a:br>
                  <a:rPr lang="en-US" sz="1000" i="1" spc="-30" dirty="0"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000" i="1" spc="-30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0190A-B34C-4B35-93DC-88EFF370315D}"/>
                </a:ext>
              </a:extLst>
            </p:cNvPr>
            <p:cNvCxnSpPr/>
            <p:nvPr/>
          </p:nvCxnSpPr>
          <p:spPr>
            <a:xfrm flipH="1" flipV="1">
              <a:off x="2494057" y="28575"/>
              <a:ext cx="0" cy="334327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6FDFE1-D825-4037-BE53-CFFF00926B27}"/>
              </a:ext>
            </a:extLst>
          </p:cNvPr>
          <p:cNvGrpSpPr/>
          <p:nvPr/>
        </p:nvGrpSpPr>
        <p:grpSpPr>
          <a:xfrm>
            <a:off x="6692044" y="1690688"/>
            <a:ext cx="5029200" cy="4457782"/>
            <a:chOff x="0" y="0"/>
            <a:chExt cx="5029200" cy="44580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9E3A51-8BE0-4F7B-BB1B-83C77635B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1" y="0"/>
              <a:ext cx="4900930" cy="37077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">
                  <a:extLst>
                    <a:ext uri="{FF2B5EF4-FFF2-40B4-BE49-F238E27FC236}">
                      <a16:creationId xmlns:a16="http://schemas.microsoft.com/office/drawing/2014/main" id="{E657ABC2-84DD-4369-B4AA-69A4F666F7BF}"/>
                    </a:ext>
                  </a:extLst>
                </p:cNvPr>
                <p:cNvSpPr txBox="1"/>
                <p:nvPr/>
              </p:nvSpPr>
              <p:spPr>
                <a:xfrm>
                  <a:off x="0" y="3766494"/>
                  <a:ext cx="5029200" cy="691582"/>
                </a:xfrm>
                <a:prstGeom prst="rect">
                  <a:avLst/>
                </a:prstGeom>
                <a:solidFill>
                  <a:prstClr val="white"/>
                </a:solidFill>
                <a:ln>
                  <a:noFill/>
                </a:ln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600"/>
                    </a:spcAft>
                  </a:pPr>
                  <a:r>
                    <a:rPr lang="en-US" sz="1400" i="1" spc="-3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Yu Gothic UI Semilight" panose="020B0400000000000000" pitchFamily="34" charset="-128"/>
                      <a:ea typeface="Yu Gothic UI Semilight" panose="020B0400000000000000" pitchFamily="34" charset="-128"/>
                      <a:cs typeface="Times New Roman" panose="02020603050405020304" pitchFamily="18" charset="0"/>
                    </a:rPr>
                    <a:t>A simulated point cloud of the VLP-16 30 m AGL, 10 m/s. The above diamond-shaped gaps are roughly </a:t>
                  </a:r>
                  <a:r>
                    <a:rPr lang="en-US" sz="1400" b="1" i="1" spc="-3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Yu Gothic UI Semilight" panose="020B0400000000000000" pitchFamily="34" charset="-128"/>
                      <a:ea typeface="Yu Gothic UI Semilight" panose="020B0400000000000000" pitchFamily="34" charset="-128"/>
                      <a:cs typeface="Times New Roman" panose="02020603050405020304" pitchFamily="18" charset="0"/>
                    </a:rPr>
                    <a:t>1 m </a:t>
                  </a:r>
                  <a14:m>
                    <m:oMath xmlns:m="http://schemas.openxmlformats.org/officeDocument/2006/math">
                      <m:r>
                        <a:rPr lang="en-US" sz="1400" b="1" i="1" spc="-3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sz="1400" b="1" i="1" spc="-3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Yu Gothic UI Semilight" panose="020B0400000000000000" pitchFamily="34" charset="-128"/>
                      <a:ea typeface="Yu Gothic UI Semilight" panose="020B0400000000000000" pitchFamily="34" charset="-128"/>
                      <a:cs typeface="Times New Roman" panose="02020603050405020304" pitchFamily="18" charset="0"/>
                    </a:rPr>
                    <a:t> 2 m </a:t>
                  </a:r>
                  <a:r>
                    <a:rPr lang="en-US" sz="1400" i="1" spc="-3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Yu Gothic UI Semilight" panose="020B0400000000000000" pitchFamily="34" charset="-128"/>
                      <a:ea typeface="Yu Gothic UI Semilight" panose="020B0400000000000000" pitchFamily="34" charset="-128"/>
                      <a:cs typeface="Times New Roman" panose="02020603050405020304" pitchFamily="18" charset="0"/>
                    </a:rPr>
                    <a:t>each. These bands of poor coverage occur in bands along track.</a:t>
                  </a:r>
                </a:p>
              </p:txBody>
            </p:sp>
          </mc:Choice>
          <mc:Fallback xmlns="">
            <p:sp>
              <p:nvSpPr>
                <p:cNvPr id="12" name="Text Box 1">
                  <a:extLst>
                    <a:ext uri="{FF2B5EF4-FFF2-40B4-BE49-F238E27FC236}">
                      <a16:creationId xmlns:a16="http://schemas.microsoft.com/office/drawing/2014/main" id="{E657ABC2-84DD-4369-B4AA-69A4F666F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766494"/>
                  <a:ext cx="5029200" cy="691582"/>
                </a:xfrm>
                <a:prstGeom prst="rect">
                  <a:avLst/>
                </a:prstGeom>
                <a:blipFill>
                  <a:blip r:embed="rId5"/>
                  <a:stretch>
                    <a:fillRect l="-1091" t="-8772" r="-1939" b="-114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3456D19D-1EDD-4C4D-80D3-BCC6153F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Pointillated</a:t>
            </a:r>
            <a:r>
              <a:rPr lang="en-US" dirty="0"/>
              <a:t> affine hyperbolae”</a:t>
            </a:r>
          </a:p>
        </p:txBody>
      </p:sp>
    </p:spTree>
    <p:extLst>
      <p:ext uri="{BB962C8B-B14F-4D97-AF65-F5344CB8AC3E}">
        <p14:creationId xmlns:p14="http://schemas.microsoft.com/office/powerpoint/2010/main" val="407782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A3CC-491D-4198-B59B-3E11C172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puckSim</a:t>
            </a:r>
            <a:r>
              <a:rPr lang="en-US" dirty="0"/>
              <a:t>(): scanning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3918C-1AEF-4058-9277-496849E6C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893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Developed software (MATLAB) to simulate flights with the VLP-16 to detect the gaps and to help eliminate them in a mission by:</a:t>
            </a:r>
          </a:p>
          <a:p>
            <a:pPr lvl="1"/>
            <a:r>
              <a:rPr lang="en-US" sz="2000" dirty="0"/>
              <a:t>Adjusting flight parameters (speed, height)</a:t>
            </a:r>
          </a:p>
          <a:p>
            <a:pPr lvl="1"/>
            <a:r>
              <a:rPr lang="en-US" sz="2000" dirty="0"/>
              <a:t>Increasing or decreasing flight line spacing</a:t>
            </a:r>
          </a:p>
          <a:p>
            <a:pPr lvl="1"/>
            <a:r>
              <a:rPr lang="en-US" sz="2000" dirty="0"/>
              <a:t>Adjusting orientation of the scanner w/r/t flight line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0FB7D-1343-4642-94E6-252D0691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816" y="1690688"/>
            <a:ext cx="6877828" cy="4252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3C276E-4499-4F15-8F21-A68C04290AA0}"/>
              </a:ext>
            </a:extLst>
          </p:cNvPr>
          <p:cNvSpPr txBox="1"/>
          <p:nvPr/>
        </p:nvSpPr>
        <p:spPr>
          <a:xfrm>
            <a:off x="9300167" y="3572327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50800" dist="63500" dir="2700000" algn="tl">
                    <a:schemeClr val="tx1">
                      <a:alpha val="43000"/>
                    </a:schemeClr>
                  </a:outerShdw>
                </a:effectLs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“fully illuminated” profile</a:t>
            </a:r>
          </a:p>
        </p:txBody>
      </p:sp>
    </p:spTree>
    <p:extLst>
      <p:ext uri="{BB962C8B-B14F-4D97-AF65-F5344CB8AC3E}">
        <p14:creationId xmlns:p14="http://schemas.microsoft.com/office/powerpoint/2010/main" val="209562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406A-BEC1-46B8-AAD9-90E9805B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puckSim</a:t>
            </a:r>
            <a:r>
              <a:rPr lang="en-US" dirty="0"/>
              <a:t>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7D4BD-806E-4817-9CFE-2B9655FC725B}"/>
              </a:ext>
            </a:extLst>
          </p:cNvPr>
          <p:cNvSpPr txBox="1">
            <a:spLocks/>
          </p:cNvSpPr>
          <p:nvPr/>
        </p:nvSpPr>
        <p:spPr>
          <a:xfrm>
            <a:off x="225287" y="1835564"/>
            <a:ext cx="6218583" cy="4411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79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puckSim</a:t>
            </a:r>
            <a:r>
              <a:rPr lang="en-US" sz="1600" dirty="0">
                <a:latin typeface="Consolas" panose="020B0609020204030204" pitchFamily="49" charset="0"/>
              </a:rPr>
              <a:t>(height,   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 flying height</a:t>
            </a:r>
          </a:p>
          <a:p>
            <a:pPr marL="344479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    speed,    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 forward speed           </a:t>
            </a:r>
          </a:p>
          <a:p>
            <a:pPr marL="344479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rotationRate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 rotation rate of scanner head</a:t>
            </a:r>
          </a:p>
          <a:p>
            <a:pPr marL="344479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    tilt,     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 tilt of scanner</a:t>
            </a:r>
          </a:p>
          <a:p>
            <a:pPr marL="344479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    yaw,      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 yaw of scanner</a:t>
            </a:r>
          </a:p>
          <a:p>
            <a:pPr marL="344479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maxRange</a:t>
            </a:r>
            <a:r>
              <a:rPr lang="en-US" sz="1600" dirty="0">
                <a:latin typeface="Consolas" panose="020B0609020204030204" pitchFamily="49" charset="0"/>
              </a:rPr>
              <a:t>, 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 discard returns &gt; 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maxRange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344479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    profile)     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% profile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6F80980-E781-4565-82F2-7380595AADFD}"/>
              </a:ext>
            </a:extLst>
          </p:cNvPr>
          <p:cNvSpPr txBox="1">
            <a:spLocks/>
          </p:cNvSpPr>
          <p:nvPr/>
        </p:nvSpPr>
        <p:spPr>
          <a:xfrm>
            <a:off x="4283766" y="3182941"/>
            <a:ext cx="7682947" cy="35087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Calibri Light" panose="020F0302020204030204" pitchFamily="34" charset="0"/>
              <a:buNone/>
            </a:pPr>
            <a:r>
              <a:rPr lang="en-US" sz="2400" dirty="0" err="1"/>
              <a:t>puckSim</a:t>
            </a:r>
            <a:r>
              <a:rPr lang="en-US" sz="2400" dirty="0"/>
              <a:t>() output (ASCII file)</a:t>
            </a:r>
          </a:p>
          <a:p>
            <a:pPr marL="0" indent="0" algn="r">
              <a:buFont typeface="Calibri Light" panose="020F0302020204030204" pitchFamily="34" charset="0"/>
              <a:buNone/>
            </a:pPr>
            <a:r>
              <a:rPr lang="en-US" sz="400" dirty="0"/>
              <a:t> </a:t>
            </a:r>
            <a:endParaRPr lang="en-US" sz="3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b="1" dirty="0">
                <a:latin typeface="Consolas" panose="020B0609020204030204" pitchFamily="49" charset="0"/>
              </a:rPr>
              <a:t> X        Y         Z       azimuth     </a:t>
            </a:r>
            <a:r>
              <a:rPr lang="en-US" sz="900" b="1" dirty="0" err="1">
                <a:latin typeface="Consolas" panose="020B0609020204030204" pitchFamily="49" charset="0"/>
              </a:rPr>
              <a:t>vert_angle</a:t>
            </a:r>
            <a:r>
              <a:rPr lang="en-US" sz="900" b="1" dirty="0">
                <a:latin typeface="Consolas" panose="020B0609020204030204" pitchFamily="49" charset="0"/>
              </a:rPr>
              <a:t>  time          Tx      Ty       </a:t>
            </a:r>
            <a:r>
              <a:rPr lang="en-US" sz="900" b="1" dirty="0" err="1">
                <a:latin typeface="Consolas" panose="020B0609020204030204" pitchFamily="49" charset="0"/>
              </a:rPr>
              <a:t>Tz</a:t>
            </a:r>
            <a:r>
              <a:rPr lang="en-US" sz="900" b="1" dirty="0">
                <a:latin typeface="Consolas" panose="020B0609020204030204" pitchFamily="49" charset="0"/>
              </a:rPr>
              <a:t>       range    </a:t>
            </a:r>
            <a:r>
              <a:rPr lang="en-US" sz="900" b="1" dirty="0" err="1">
                <a:latin typeface="Consolas" panose="020B0609020204030204" pitchFamily="49" charset="0"/>
              </a:rPr>
              <a:t>dirx</a:t>
            </a:r>
            <a:r>
              <a:rPr lang="en-US" sz="900" b="1" dirty="0">
                <a:latin typeface="Consolas" panose="020B0609020204030204" pitchFamily="49" charset="0"/>
              </a:rPr>
              <a:t>     </a:t>
            </a:r>
            <a:r>
              <a:rPr lang="en-US" sz="900" b="1" dirty="0" err="1">
                <a:latin typeface="Consolas" panose="020B0609020204030204" pitchFamily="49" charset="0"/>
              </a:rPr>
              <a:t>diry</a:t>
            </a:r>
            <a:r>
              <a:rPr lang="en-US" sz="900" b="1" dirty="0">
                <a:latin typeface="Consolas" panose="020B0609020204030204" pitchFamily="49" charset="0"/>
              </a:rPr>
              <a:t>     </a:t>
            </a:r>
            <a:r>
              <a:rPr lang="en-US" sz="900" b="1" dirty="0" err="1">
                <a:latin typeface="Consolas" panose="020B0609020204030204" pitchFamily="49" charset="0"/>
              </a:rPr>
              <a:t>dirz</a:t>
            </a:r>
            <a:endParaRPr lang="en-US" sz="9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26.189   31.772    0.000  0.41156133  0.05235988  4.723550202   0.000   28.341   60.000   65.556    0.399    0.052   -0.915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26.438   31.778    0.000  0.41503568  0.05235988  4.723605498   0.000   28.342   60.000   65.656    0.403    0.052   -0.914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26.687   31.783    0.000  0.41851003  0.05235988  4.723660794   0.000   28.342   60.000   65.758    0.406    0.052   -0.912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26.937   31.789    0.000  0.42198438  0.05235988  4.723716090   0.000   28.342   60.000   65.860    0.409    0.052   -0.911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27.188   31.795   -0.000  0.42545873  0.05235988  4.723771386   0.000   28.343   60.000   65.963    0.412    0.052   -0.910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27.440   31.801    0.000  0.42893308  0.05235988  4.723826682   0.000   28.343   60.000   66.067    0.415    0.052   -0.908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27.692   31.807    0.000  0.43240743  0.05235988  4.723881978   0.000   28.343   60.000   66.173    0.418    0.052   -0.907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27.946   31.812    0.000  0.43588178  0.05235988  4.723937274   0.000   28.344   60.000   66.280    0.422    0.052   -0.905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28.200   31.818    0.000  0.43935613  0.05235988  4.723992570   0.000   28.344   60.000   66.387    0.425    0.052   -0.904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28.455   31.824    0.000  0.44283048  0.05235988  4.724047866   0.000   28.344   60.000   66.496    0.428    0.052   -0.902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28.710   31.831    0.000  0.44630483  0.05235988  4.724103162   0.000   28.345   60.000   66.607    0.431    0.052   -0.901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28.967   31.837    0.000  0.44977918  0.05235988  4.724158458   0.000   28.345   60.000   66.718    0.434    0.052   -0.899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29.224   31.843    0.000  0.45325353  0.05235988  4.724213754   0.000   28.345   60.000   66.830    0.437    0.052   -0.898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alibri Light" panose="020F0302020204030204" pitchFamily="34" charset="0"/>
              <a:buNone/>
            </a:pPr>
            <a:r>
              <a:rPr lang="en-US" sz="900" dirty="0">
                <a:latin typeface="Consolas" panose="020B0609020204030204" pitchFamily="49" charset="0"/>
              </a:rPr>
              <a:t>  29.483   31.849   -0.000  0.45672788  0.05235988  4.724269050   0.000   28.346   60.000   66.944    0.440    0.052   -0.896</a:t>
            </a:r>
          </a:p>
        </p:txBody>
      </p:sp>
    </p:spTree>
    <p:extLst>
      <p:ext uri="{BB962C8B-B14F-4D97-AF65-F5344CB8AC3E}">
        <p14:creationId xmlns:p14="http://schemas.microsoft.com/office/powerpoint/2010/main" val="333503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7DDF-C359-4F6B-8445-CB1DB8E2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puckStats</a:t>
            </a:r>
            <a:r>
              <a:rPr lang="en-US" dirty="0"/>
              <a:t>(): spatial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BEDDD-87E7-44F9-BF59-C501B517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Across-track profile from </a:t>
            </a:r>
            <a:r>
              <a:rPr lang="en-US" sz="2000" dirty="0" err="1"/>
              <a:t>puckSim</a:t>
            </a:r>
            <a:r>
              <a:rPr lang="en-US" sz="2000" dirty="0"/>
              <a:t>() divided into equal-area bins</a:t>
            </a:r>
          </a:p>
          <a:p>
            <a:r>
              <a:rPr lang="en-US" sz="2000" dirty="0"/>
              <a:t>For each bin:</a:t>
            </a:r>
          </a:p>
          <a:p>
            <a:pPr lvl="1"/>
            <a:r>
              <a:rPr lang="en-US" sz="2000" dirty="0"/>
              <a:t>Nearest neighbor index</a:t>
            </a:r>
            <a:r>
              <a:rPr lang="en-US" sz="2000" baseline="30000" dirty="0"/>
              <a:t>[1]</a:t>
            </a:r>
            <a:r>
              <a:rPr lang="en-US" sz="2000" dirty="0"/>
              <a:t> (</a:t>
            </a:r>
            <a:r>
              <a:rPr lang="en-US" sz="2000" dirty="0" err="1"/>
              <a:t>low:clustering</a:t>
            </a:r>
            <a:r>
              <a:rPr lang="en-US" sz="2000" dirty="0"/>
              <a:t>::</a:t>
            </a:r>
            <a:r>
              <a:rPr lang="en-US" sz="2000" dirty="0" err="1"/>
              <a:t>high:dispersion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Average range of returns</a:t>
            </a:r>
          </a:p>
          <a:p>
            <a:pPr lvl="1"/>
            <a:r>
              <a:rPr lang="en-US" sz="2000" dirty="0"/>
              <a:t>Average scan angle of returns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4EA72-7238-45E9-A31B-46165F4986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5" y="2968259"/>
            <a:ext cx="7315200" cy="1429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DB82E-7019-4FA6-9C8C-D515B32117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5" y="4445733"/>
            <a:ext cx="73152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D30C8-8539-4D7D-AAA7-EEABFECD9E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75" y="1420263"/>
            <a:ext cx="7315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08F8C-D214-4430-8252-E94D61DE9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818" y="126587"/>
            <a:ext cx="10972800" cy="2286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DA826-E37A-4918-B95F-74AE8D3FAA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818" y="2412587"/>
            <a:ext cx="109728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A2D65-93E9-482A-9919-DD4D5F71566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1818" y="4698587"/>
            <a:ext cx="10972800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0FD061-6369-48FD-8822-6AD50EB51B3A}"/>
              </a:ext>
            </a:extLst>
          </p:cNvPr>
          <p:cNvSpPr txBox="1"/>
          <p:nvPr/>
        </p:nvSpPr>
        <p:spPr>
          <a:xfrm>
            <a:off x="9392478" y="126587"/>
            <a:ext cx="2799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NN z-score</a:t>
            </a:r>
            <a:b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black = clustered</a:t>
            </a:r>
          </a:p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white = dispersed</a:t>
            </a:r>
          </a:p>
          <a:p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h30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= 30 m AGL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s4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= 4 m/s forward speed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A7EDC-ACC1-47A3-8F10-4BF28B1C871D}"/>
              </a:ext>
            </a:extLst>
          </p:cNvPr>
          <p:cNvSpPr txBox="1"/>
          <p:nvPr/>
        </p:nvSpPr>
        <p:spPr>
          <a:xfrm>
            <a:off x="9392478" y="2412587"/>
            <a:ext cx="2799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Range</a:t>
            </a:r>
            <a:b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average range of all returns within each bin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4E5DE-F1EC-4999-9F61-A9C0936A54BE}"/>
              </a:ext>
            </a:extLst>
          </p:cNvPr>
          <p:cNvSpPr txBox="1"/>
          <p:nvPr/>
        </p:nvSpPr>
        <p:spPr>
          <a:xfrm>
            <a:off x="9392478" y="4698587"/>
            <a:ext cx="2799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Scan angle</a:t>
            </a:r>
            <a:b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average scan angle of all returns within each bin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27C3B-3BC3-4231-A8FC-F52668C9B55D}"/>
              </a:ext>
            </a:extLst>
          </p:cNvPr>
          <p:cNvSpPr txBox="1"/>
          <p:nvPr/>
        </p:nvSpPr>
        <p:spPr>
          <a:xfrm>
            <a:off x="9670774" y="6273225"/>
            <a:ext cx="2521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Non-GIF results for NN z-score in Appendix [2]</a:t>
            </a:r>
          </a:p>
        </p:txBody>
      </p:sp>
    </p:spTree>
    <p:extLst>
      <p:ext uri="{BB962C8B-B14F-4D97-AF65-F5344CB8AC3E}">
        <p14:creationId xmlns:p14="http://schemas.microsoft.com/office/powerpoint/2010/main" val="1882969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8E5DB-DFAB-40CA-BE33-3C3DA0742E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072" y="440294"/>
            <a:ext cx="121920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B575F-73B1-4C69-A032-304024B8E1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1826" y="3193655"/>
            <a:ext cx="16193498" cy="2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F0F5BD-3CF8-4440-A4AB-A77B4D8C67A9}"/>
              </a:ext>
            </a:extLst>
          </p:cNvPr>
          <p:cNvSpPr txBox="1"/>
          <p:nvPr/>
        </p:nvSpPr>
        <p:spPr>
          <a:xfrm>
            <a:off x="9179511" y="5120495"/>
            <a:ext cx="2920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Exaggerated in y to show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795BB-4D06-4E1C-B342-AB1BAA7464A7}"/>
              </a:ext>
            </a:extLst>
          </p:cNvPr>
          <p:cNvSpPr txBox="1"/>
          <p:nvPr/>
        </p:nvSpPr>
        <p:spPr>
          <a:xfrm>
            <a:off x="0" y="5592836"/>
            <a:ext cx="965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Is there a pattern in gap location w/r/t forward speed? Maybe... (Non-GIF in Appendix [3])</a:t>
            </a:r>
          </a:p>
        </p:txBody>
      </p:sp>
    </p:spTree>
    <p:extLst>
      <p:ext uri="{BB962C8B-B14F-4D97-AF65-F5344CB8AC3E}">
        <p14:creationId xmlns:p14="http://schemas.microsoft.com/office/powerpoint/2010/main" val="220468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B8B4-029B-4D6B-8CAE-F45716A3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planning: filling in the gaps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C018B-DF84-4A9E-9943-BB5E471D6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04" y="1691640"/>
            <a:ext cx="9052560" cy="188595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8EB3AD-28C4-4C90-8448-458EB014DD41}"/>
              </a:ext>
            </a:extLst>
          </p:cNvPr>
          <p:cNvSpPr txBox="1">
            <a:spLocks/>
          </p:cNvSpPr>
          <p:nvPr/>
        </p:nvSpPr>
        <p:spPr>
          <a:xfrm>
            <a:off x="838200" y="1865382"/>
            <a:ext cx="39127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8000"/>
              </a:lnSpc>
              <a:spcBef>
                <a:spcPts val="1000"/>
              </a:spcBef>
              <a:buFont typeface="Calibri Light" panose="020F0302020204030204" pitchFamily="34" charset="0"/>
              <a:buChar char="∙"/>
              <a:defRPr sz="36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32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8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500"/>
              </a:spcBef>
              <a:buFont typeface="Calibri Light" panose="020F0302020204030204" pitchFamily="34" charset="0"/>
              <a:buChar char="∙"/>
              <a:defRPr sz="2400" kern="1200" spc="-30" baseline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Are the gaps large enough to cause an issue?</a:t>
            </a:r>
          </a:p>
          <a:p>
            <a:pPr lvl="1"/>
            <a:r>
              <a:rPr lang="en-US" sz="1800" dirty="0"/>
              <a:t>e.g. corridor surveys, small objects of interest </a:t>
            </a:r>
          </a:p>
          <a:p>
            <a:r>
              <a:rPr lang="en-US" sz="2000" dirty="0"/>
              <a:t>Fill with overlap: so long as gap bands do not overlap, then gaps will be filled</a:t>
            </a:r>
          </a:p>
          <a:p>
            <a:pPr lvl="1"/>
            <a:r>
              <a:rPr lang="en-US" sz="1800" dirty="0"/>
              <a:t>For this example, 45- to 50-m flight line spacing would cause gaps to overlap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CE5EFF-C349-46C0-8D8C-B4F20CD3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98" y="3775357"/>
            <a:ext cx="3386047" cy="2358743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15F4DA79-1BBA-4365-8A11-5B7BB31952F4}"/>
              </a:ext>
            </a:extLst>
          </p:cNvPr>
          <p:cNvSpPr/>
          <p:nvPr/>
        </p:nvSpPr>
        <p:spPr>
          <a:xfrm rot="10800000">
            <a:off x="9093994" y="3467398"/>
            <a:ext cx="242886" cy="34736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A61A6-7EFF-433B-AB25-CC711430429D}"/>
              </a:ext>
            </a:extLst>
          </p:cNvPr>
          <p:cNvSpPr txBox="1"/>
          <p:nvPr/>
        </p:nvSpPr>
        <p:spPr>
          <a:xfrm>
            <a:off x="5362576" y="4581585"/>
            <a:ext cx="1954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45 m AGL, 6 m/s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~4-m-wide gaps at 23 m from nadir</a:t>
            </a:r>
          </a:p>
        </p:txBody>
      </p:sp>
    </p:spTree>
    <p:extLst>
      <p:ext uri="{BB962C8B-B14F-4D97-AF65-F5344CB8AC3E}">
        <p14:creationId xmlns:p14="http://schemas.microsoft.com/office/powerpoint/2010/main" val="363943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dentity_ufl">
      <a:dk1>
        <a:sysClr val="windowText" lastClr="000000"/>
      </a:dk1>
      <a:lt1>
        <a:sysClr val="window" lastClr="FFFFFF"/>
      </a:lt1>
      <a:dk2>
        <a:srgbClr val="6C9AC3"/>
      </a:dk2>
      <a:lt2>
        <a:srgbClr val="CFDBCB"/>
      </a:lt2>
      <a:accent1>
        <a:srgbClr val="5E8E3F"/>
      </a:accent1>
      <a:accent2>
        <a:srgbClr val="593674"/>
      </a:accent2>
      <a:accent3>
        <a:srgbClr val="FCAF17"/>
      </a:accent3>
      <a:accent4>
        <a:srgbClr val="D7182A"/>
      </a:accent4>
      <a:accent5>
        <a:srgbClr val="6C9AC3"/>
      </a:accent5>
      <a:accent6>
        <a:srgbClr val="E28F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1728</Words>
  <Application>Microsoft Office PowerPoint</Application>
  <PresentationFormat>Widescreen</PresentationFormat>
  <Paragraphs>124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Yu Gothic UI Semilight</vt:lpstr>
      <vt:lpstr>Arial</vt:lpstr>
      <vt:lpstr>Calibri</vt:lpstr>
      <vt:lpstr>Calibri Light</vt:lpstr>
      <vt:lpstr>Cambria</vt:lpstr>
      <vt:lpstr>Cambria Math</vt:lpstr>
      <vt:lpstr>Consolas</vt:lpstr>
      <vt:lpstr>Lucida Bright</vt:lpstr>
      <vt:lpstr>Office Theme</vt:lpstr>
      <vt:lpstr>Airborne laser scanning mission simulation and planning for the Velodyne PUCK™</vt:lpstr>
      <vt:lpstr>Designed with mapping in mind?</vt:lpstr>
      <vt:lpstr>“Pointillated affine hyperbolae”</vt:lpstr>
      <vt:lpstr>puckSim(): scanning simulation</vt:lpstr>
      <vt:lpstr>puckSim()</vt:lpstr>
      <vt:lpstr>puckStats(): spatial analysis</vt:lpstr>
      <vt:lpstr>PowerPoint Presentation</vt:lpstr>
      <vt:lpstr>PowerPoint Presentation</vt:lpstr>
      <vt:lpstr>Mission planning: filling in the gaps</vt:lpstr>
      <vt:lpstr>Re: small areas of interest</vt:lpstr>
      <vt:lpstr>Mission planning: less is more</vt:lpstr>
      <vt:lpstr>Mission planning: just add yaw</vt:lpstr>
      <vt:lpstr>Overlap &amp; point density</vt:lpstr>
      <vt:lpstr>PowerPoint Presentation</vt:lpstr>
      <vt:lpstr>Appendix</vt:lpstr>
      <vt:lpstr>[1] Nearest neighbor index</vt:lpstr>
      <vt:lpstr>[1] Nearest neighbor index</vt:lpstr>
      <vt:lpstr>[2] Results</vt:lpstr>
      <vt:lpstr>[2] Results</vt:lpstr>
      <vt:lpstr>[2] Results</vt:lpstr>
      <vt:lpstr>[3] Results</vt:lpstr>
      <vt:lpstr>[3] Results</vt:lpstr>
      <vt:lpstr>[3] Results</vt:lpstr>
      <vt:lpstr>[3] Results</vt:lpstr>
      <vt:lpstr>[3] Results</vt:lpstr>
      <vt:lpstr>[4]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Airborne laser scanning mission simulation and planning for the Velodyne PUCK</dc:title>
  <dc:creator>H Andrew Lassiter</dc:creator>
  <cp:lastModifiedBy>H Andrew Lassiter</cp:lastModifiedBy>
  <cp:revision>98</cp:revision>
  <dcterms:created xsi:type="dcterms:W3CDTF">2017-03-20T22:47:48Z</dcterms:created>
  <dcterms:modified xsi:type="dcterms:W3CDTF">2022-01-13T13:41:48Z</dcterms:modified>
</cp:coreProperties>
</file>